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4630400" cy="8229600"/>
  <p:notesSz cx="8229600" cy="14630400"/>
  <p:embeddedFontLst>
    <p:embeddedFont>
      <p:font typeface="Playfair Display Semi Bold" pitchFamily="34" charset="0"/>
      <p:bold r:id="rId25"/>
    </p:embeddedFont>
    <p:embeddedFont>
      <p:font typeface="Playfair Display Semi Bold" pitchFamily="34" charset="-122"/>
      <p:bold r:id="rId26"/>
    </p:embeddedFont>
    <p:embeddedFont>
      <p:font typeface="Playfair Display Semi Bold" pitchFamily="34" charset="-120"/>
      <p:bold r:id="rId27"/>
    </p:embeddedFont>
    <p:embeddedFont>
      <p:font typeface="Public Sans" pitchFamily="34" charset="0"/>
      <p:bold r:id="rId28"/>
    </p:embeddedFont>
    <p:embeddedFont>
      <p:font typeface="Public Sans" pitchFamily="34" charset="-122"/>
      <p:bold r:id="rId29"/>
    </p:embeddedFont>
    <p:embeddedFont>
      <p:font typeface="Public Sans" pitchFamily="34" charset="-120"/>
      <p:bold r:id="rId30"/>
    </p:embeddedFont>
    <p:embeddedFont>
      <p:font typeface="Calibri" panose="020F0502020204030204" charset="0"/>
      <p:regular r:id="rId31"/>
      <p:bold r:id="rId32"/>
      <p:italic r:id="rId33"/>
      <p:boldItalic r:id="rId3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</p:showPr>
  <p:clrMru>
    <a:srgbClr val="D0D3D8"/>
    <a:srgbClr val="4C99E1"/>
    <a:srgbClr val="0E1621"/>
    <a:srgbClr val="182533"/>
    <a:srgbClr val="FFFA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font" Target="fonts/font10.fntdata"/><Relationship Id="rId33" Type="http://schemas.openxmlformats.org/officeDocument/2006/relationships/font" Target="fonts/font9.fntdata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9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svg"/><Relationship Id="rId8" Type="http://schemas.openxmlformats.org/officeDocument/2006/relationships/image" Target="../media/image14.png"/><Relationship Id="rId7" Type="http://schemas.openxmlformats.org/officeDocument/2006/relationships/image" Target="../media/image13.svg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3" Type="http://schemas.openxmlformats.org/officeDocument/2006/relationships/notesSlide" Target="../notesSlides/notesSlide7.xml"/><Relationship Id="rId12" Type="http://schemas.openxmlformats.org/officeDocument/2006/relationships/slideLayout" Target="../slideLayouts/slideLayout8.xml"/><Relationship Id="rId11" Type="http://schemas.openxmlformats.org/officeDocument/2006/relationships/image" Target="../media/image17.svg"/><Relationship Id="rId10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100852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WeatherVision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49793"/>
            <a:ext cx="7556421" cy="39128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Автоматическая классификация погодных условий по изображениям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6402824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Проект Deep Learning выполнили: Федоров Роман Романович, Полякова Татьяна Николаевна, Егорова Анастасия Алексеевна.</a:t>
            </a:r>
            <a:endParaRPr lang="en-US" sz="1750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pic>
        <p:nvPicPr>
          <p:cNvPr id="6" name="Изображение 5" descr="types-of-weather-conditions-with-sunny-cloudy-windy-rainy-snow-and-stormy-in-template-hand-drawn-cartoon-flat-illustration-vecto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5360" y="83185"/>
            <a:ext cx="11695430" cy="8229600"/>
          </a:xfrm>
          <a:prstGeom prst="rect">
            <a:avLst/>
          </a:prstGeom>
          <a:effectLst>
            <a:softEdge rad="6350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8541"/>
            <a:ext cx="130428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Сравнение архитектур нейросетей: полученные метрики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79727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Для более глубокого понимания производительности каждой модели, мы приводим детальную сравнительную таблицу метрик, включающую точность, потери, полноту и чувствительность на тестовой выборке.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60683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56830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1028581" y="3712012"/>
            <a:ext cx="21480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Модель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637836" y="3712012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Точность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243280" y="3712012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Потери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848725" y="3712012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Полнота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454170" y="3712012"/>
            <a:ext cx="21480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Чувствительность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21862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2" name="Text 10"/>
          <p:cNvSpPr/>
          <p:nvPr/>
        </p:nvSpPr>
        <p:spPr>
          <a:xfrm>
            <a:off x="1028581" y="4362331"/>
            <a:ext cx="21480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CNN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3637836" y="4362331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0.362264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6243280" y="4362331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1.352247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8848725" y="4362331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0.000000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1454170" y="4362331"/>
            <a:ext cx="21480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0.000000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486894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8" name="Text 16"/>
          <p:cNvSpPr/>
          <p:nvPr/>
        </p:nvSpPr>
        <p:spPr>
          <a:xfrm>
            <a:off x="1028581" y="5012650"/>
            <a:ext cx="21480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MobileNetV2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3637836" y="5012650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0.913208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6243280" y="5012650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0.248322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8848725" y="5012650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0.919847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11454170" y="5012650"/>
            <a:ext cx="21480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0.909434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801410" y="551926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24" name="Text 22"/>
          <p:cNvSpPr/>
          <p:nvPr/>
        </p:nvSpPr>
        <p:spPr>
          <a:xfrm>
            <a:off x="1028581" y="5662970"/>
            <a:ext cx="21480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EfficientNetB0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3637836" y="5662970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0.301887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6243280" y="5662970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1.388788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8848725" y="5662970"/>
            <a:ext cx="214419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0.000000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1454170" y="5662970"/>
            <a:ext cx="21480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0.000000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793790" y="6432352"/>
            <a:ext cx="13042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Как видно из таблицы, модель MobileNetV2 демонстрирует выдающиеся результаты по всем ключевым метрикам, подтверждая ее статус лидера в нашем проекте. Это подчеркивает ее эффективность и потенциал для дальнейшего использования в WeatherVision.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7648"/>
            <a:ext cx="11375469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Ключевые достижения лучшей модели MobileNetV2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321600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~0,91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335339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Лучшая точность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843814"/>
            <a:ext cx="41586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Значительно превышает целевую метрику в 80%.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321600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93-97%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335339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Баланс классов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35893" y="3843814"/>
            <a:ext cx="41586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Высокая точность по всем категориям погодных явлений.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321600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Высокая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335339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Стабильность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7995" y="3843814"/>
            <a:ext cx="4158615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Отличная воспроизводимость результатов при повторных запусках.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33951" y="5442823"/>
            <a:ext cx="1270265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Вывод: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Модель MobileNetV2 является оптимальным выбором для классификации погоды в проекте WeatherVision, достигая точности более 90% и демонстрируя готовность к интеграции в реальные системы.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187672"/>
            <a:ext cx="30480" cy="1236107"/>
          </a:xfrm>
          <a:prstGeom prst="rect">
            <a:avLst/>
          </a:prstGeom>
          <a:solidFill>
            <a:srgbClr val="E1C2C2"/>
          </a:solidFill>
        </p:spPr>
      </p:sp>
      <p:sp>
        <p:nvSpPr>
          <p:cNvPr id="14" name="Text 12"/>
          <p:cNvSpPr/>
          <p:nvPr/>
        </p:nvSpPr>
        <p:spPr>
          <a:xfrm>
            <a:off x="793790" y="667893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Самая быстрая модель по обучениям и предсказаниям.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670" y="296426"/>
            <a:ext cx="130428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Примеры тестирования модели на случайных изображениях:</a:t>
            </a:r>
            <a:endParaRPr lang="en-US" sz="4450" dirty="0"/>
          </a:p>
        </p:txBody>
      </p:sp>
      <p:pic>
        <p:nvPicPr>
          <p:cNvPr id="3" name="Изображение 2" descr="загруженное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5540" y="1713865"/>
            <a:ext cx="9799320" cy="62414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0038"/>
            <a:ext cx="12374285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Финальный Отчет по Проекту WeatherVision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22446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Проект WeatherVision успешно завершен. Модель MobileNetV2 достигла выдающихся показателей эффективности в классификации погодных условий, подтверждая свою готовность к использованию.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88412"/>
            <a:ext cx="6917888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Ключевые Параметры Проекта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439554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Классы погодных условий: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</a:t>
            </a:r>
            <a:r>
              <a:rPr lang="en-US" sz="1750" dirty="0">
                <a:solidFill>
                  <a:srgbClr val="36A9E1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облачно, туманно, дождливо, солнечно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3774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Размер входных изображений: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128x128 пикселей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7994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Объем тренировочных данных: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1055 изображений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22144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Объем валидационных данных: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265 изображений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64342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Размер Batch Size: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32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60654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Количество эпох обучения: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15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3024"/>
            <a:ext cx="629126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Выводы и Достижения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95431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AF6"/>
          </a:solidFill>
          <a:ln w="30480">
            <a:solidFill>
              <a:srgbClr val="E1C2C2"/>
            </a:solidFill>
            <a:prstDash val="solid"/>
          </a:ln>
          <a:effectLst>
            <a:outerShdw dist="20320" dir="2700000" algn="bl" rotWithShape="0">
              <a:srgbClr val="E1C2C2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763310" y="249543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1C2C2"/>
          </a:solidFill>
        </p:spPr>
      </p:sp>
      <p:sp>
        <p:nvSpPr>
          <p:cNvPr id="5" name="Text 3"/>
          <p:cNvSpPr/>
          <p:nvPr/>
        </p:nvSpPr>
        <p:spPr>
          <a:xfrm>
            <a:off x="1142524" y="275272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MobileNetV2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243143"/>
            <a:ext cx="359033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Точность: </a:t>
            </a: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0.9132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</a:t>
            </a:r>
            <a:r>
              <a:rPr lang="en-US" sz="1750" dirty="0">
                <a:solidFill>
                  <a:srgbClr val="008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✓ Цель достигнута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495431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AF6"/>
          </a:solidFill>
          <a:ln w="30480">
            <a:solidFill>
              <a:srgbClr val="CCC4EC"/>
            </a:solidFill>
            <a:prstDash val="solid"/>
          </a:ln>
          <a:effectLst>
            <a:outerShdw dist="20320" dir="2700000" algn="bl" rotWithShape="0">
              <a:srgbClr val="CCC4EC">
                <a:alpha val="100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5186482" y="249543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CCC4EC"/>
          </a:solidFill>
        </p:spPr>
      </p:sp>
      <p:sp>
        <p:nvSpPr>
          <p:cNvPr id="9" name="Text 7"/>
          <p:cNvSpPr/>
          <p:nvPr/>
        </p:nvSpPr>
        <p:spPr>
          <a:xfrm>
            <a:off x="5565696" y="275272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CNN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243143"/>
            <a:ext cx="359033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Точность:  0.36226</a:t>
            </a: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⚠</a:t>
            </a:r>
            <a:r>
              <a:rPr lang="en-US" sz="1750" dirty="0">
                <a:solidFill>
                  <a:srgbClr val="FFA5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Ниже целевой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495431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AF6"/>
          </a:solidFill>
          <a:ln w="30480">
            <a:solidFill>
              <a:srgbClr val="B4DAE4"/>
            </a:solidFill>
            <a:prstDash val="solid"/>
          </a:ln>
          <a:effectLst>
            <a:outerShdw dist="20320" dir="2700000" algn="bl" rotWithShape="0">
              <a:srgbClr val="B4DAE4">
                <a:alpha val="100000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9609653" y="249543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B4DAE4"/>
          </a:solidFill>
        </p:spPr>
      </p:sp>
      <p:sp>
        <p:nvSpPr>
          <p:cNvPr id="13" name="Text 11"/>
          <p:cNvSpPr/>
          <p:nvPr/>
        </p:nvSpPr>
        <p:spPr>
          <a:xfrm>
            <a:off x="9988868" y="275272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EfficientNetB0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243143"/>
            <a:ext cx="359033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Точность:  0.30188</a:t>
            </a: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⚠</a:t>
            </a:r>
            <a:r>
              <a:rPr lang="en-US" sz="1750" dirty="0">
                <a:solidFill>
                  <a:srgbClr val="FFA5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Ниже целевой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481393"/>
            <a:ext cx="13042821" cy="2415183"/>
          </a:xfrm>
          <a:prstGeom prst="roundRect">
            <a:avLst>
              <a:gd name="adj" fmla="val 3945"/>
            </a:avLst>
          </a:prstGeom>
          <a:solidFill>
            <a:srgbClr val="E2F0F3"/>
          </a:solidFill>
        </p:spPr>
      </p:sp>
      <p:sp>
        <p:nvSpPr>
          <p:cNvPr id="16" name="Text 14"/>
          <p:cNvSpPr/>
          <p:nvPr/>
        </p:nvSpPr>
        <p:spPr>
          <a:xfrm>
            <a:off x="1020604" y="4764881"/>
            <a:ext cx="125891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Лучшая модель:</a:t>
            </a: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MobileNetV2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20604" y="5331857"/>
            <a:ext cx="125891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Итоговая точность:</a:t>
            </a: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0.9132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20604" y="5898833"/>
            <a:ext cx="125891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✅</a:t>
            </a: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Целевая метрика (точность &gt; 80%) </a:t>
            </a:r>
            <a:r>
              <a:rPr lang="en-US" sz="1750" b="1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успешно достигнута</a:t>
            </a: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020604" y="6341031"/>
            <a:ext cx="125891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✅</a:t>
            </a: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Модель готова к </a:t>
            </a:r>
            <a:r>
              <a:rPr lang="en-US" sz="1750" b="1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интеграции в production</a:t>
            </a: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системы.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685234" y="816054"/>
            <a:ext cx="8160306" cy="3442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4" name="Text 1"/>
          <p:cNvSpPr/>
          <p:nvPr/>
        </p:nvSpPr>
        <p:spPr>
          <a:xfrm>
            <a:off x="5685234" y="1375291"/>
            <a:ext cx="8160306" cy="278249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00"/>
              </a:lnSpc>
              <a:buNone/>
            </a:pPr>
            <a:r>
              <a:rPr lang="en-US" sz="580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Практическое Применение: Чат-Бот WeatherVision</a:t>
            </a:r>
            <a:endParaRPr lang="en-US" sz="5800" dirty="0"/>
          </a:p>
        </p:txBody>
      </p:sp>
      <p:sp>
        <p:nvSpPr>
          <p:cNvPr id="5" name="Text 2"/>
          <p:cNvSpPr/>
          <p:nvPr/>
        </p:nvSpPr>
        <p:spPr>
          <a:xfrm>
            <a:off x="792361" y="4614743"/>
            <a:ext cx="13045678" cy="17202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Для того чтобы наглядно продемонстрировать результаты нашей работы и сделать технологию доступной, мы разработали интерактивный чат-бот. Пользователь может просто загрузить изображение, и наш бот, использующий модель WeatherVision, мгновенно предоставит точное предсказание погодных условий на основе визуального анализа.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92361" y="6576893"/>
            <a:ext cx="13045678" cy="10326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Это практическое решение позволяет быстро получить классификацию погоды, будь то солнечно, облачно, дождливо или туманно, непосредственно через удобный интерфейс. Чат-бот является живым подтверждением эффективности и точности разработанной нами системы.</a:t>
            </a:r>
            <a:endParaRPr lang="en-US" sz="1650" dirty="0"/>
          </a:p>
        </p:txBody>
      </p:sp>
      <p:pic>
        <p:nvPicPr>
          <p:cNvPr id="7" name="Изображение 6"/>
          <p:cNvPicPr/>
          <p:nvPr/>
        </p:nvPicPr>
        <p:blipFill>
          <a:blip r:embed="rId1"/>
          <a:stretch>
            <a:fillRect/>
          </a:stretch>
        </p:blipFill>
        <p:spPr>
          <a:xfrm>
            <a:off x="1532255" y="1375410"/>
            <a:ext cx="2939415" cy="29394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E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3" name="Изображение 2" descr="2025-12-16_09-51-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2825" y="1618615"/>
            <a:ext cx="4181475" cy="6229350"/>
          </a:xfrm>
          <a:prstGeom prst="rect">
            <a:avLst/>
          </a:prstGeom>
        </p:spPr>
      </p:pic>
      <p:pic>
        <p:nvPicPr>
          <p:cNvPr id="4" name="Изображение 3" descr="2025-12-16_09-51-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0860" y="290195"/>
            <a:ext cx="4152900" cy="7648575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793750" y="736600"/>
            <a:ext cx="6978015" cy="11912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800" dirty="0">
                <a:solidFill>
                  <a:srgbClr val="D0D3D8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Пример взаимодействия С чат-ботом</a:t>
            </a:r>
            <a:r>
              <a:rPr lang="ru-RU" altLang="en-US" sz="2800" dirty="0">
                <a:solidFill>
                  <a:srgbClr val="D0D3D8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:</a:t>
            </a:r>
            <a:endParaRPr lang="ru-RU" altLang="en-US" sz="2800" dirty="0">
              <a:solidFill>
                <a:srgbClr val="D0D3D8"/>
              </a:solidFill>
              <a:latin typeface="Playfair Display Semi Bold" pitchFamily="34" charset="0"/>
              <a:ea typeface="Playfair Display Semi Bold" pitchFamily="34" charset="-122"/>
              <a:cs typeface="Playfair Display Semi Bold" pitchFamily="34" charset="-12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2346"/>
            <a:ext cx="9727287" cy="6734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Список использованных источников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776651"/>
            <a:ext cx="13042821" cy="689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Датасеты, которые будут использованы для обучения и тестирования моделей классификации погодных условий в рамках данного проекта: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93790" y="2708672"/>
            <a:ext cx="13042821" cy="689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Weather Dataset [Электронный ресурс] / J. Bhathena. – Kaggle, 2022. – URL: </a:t>
            </a:r>
            <a:r>
              <a:rPr lang="en-US" sz="1650" u="sng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https://www.kaggle.com/datasets/jehanbhathena/weather-dataset</a:t>
            </a: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(дата обращения: 08.11.2024).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93790" y="3473648"/>
            <a:ext cx="13042821" cy="689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Multiclass Weather Dataset [Электронный ресурс] / Pratik. – Kaggle, 2022. – URL: </a:t>
            </a:r>
            <a:r>
              <a:rPr lang="en-US" sz="1650" u="sng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https://www.kaggle.com/datasets/pratik2901/multiclass-weather-dataset</a:t>
            </a: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(дата обращения: 08.11.2024).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93790" y="4238625"/>
            <a:ext cx="13042821" cy="689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Multiclass Weather Dataset [Электронный ресурс] / Vijay Giitk. – Kaggle, 2021. – URL: </a:t>
            </a:r>
            <a:r>
              <a:rPr lang="en-US" sz="1650" u="sng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https://www.kaggle.com/datasets/vijaygiitk/multiclass-weather-dataset</a:t>
            </a: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(дата обращения: 08.11.2024).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93790" y="5170646"/>
            <a:ext cx="13042821" cy="3448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Статьи  и блоги о метриках и оценке моделей: 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93790" y="5757862"/>
            <a:ext cx="13042821" cy="689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6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Grandini M.</a:t>
            </a: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Metrics for Multi-Class Classification: an Overview [Электронный ресурс] / M. Grandini, E. Bagli, G. Visani. – arXiv, 2020. – URL: </a:t>
            </a:r>
            <a:r>
              <a:rPr lang="en-US" sz="1650" u="sng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https://arxiv.org/abs/2008.05756</a:t>
            </a: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(дата обращения: 08.11.2024).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93790" y="6522839"/>
            <a:ext cx="13042821" cy="1034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6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Brownlee J.</a:t>
            </a: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How to Choose Loss Functions When Training Deep Learning Neural Networks [Электронный ресурс] / J. Brownlee. – Machine Learning Mastery, 2021. – URL: </a:t>
            </a:r>
            <a:r>
              <a:rPr lang="en-US" sz="1650" u="sng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https://machinelearningmastery.com/how-to-choose-loss-functions-when-training-deep-learning-neural-networks/</a:t>
            </a:r>
            <a:r>
              <a:rPr lang="en-US" sz="16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(дата обращения: 08.11.2024).</a:t>
            </a:r>
            <a:endParaRPr lang="en-US" sz="16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607695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Спасибо за внимание!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3109"/>
            <a:ext cx="638246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Почему это актуально?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25516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Ручная классификация погоды на фотографиях отнимает время и ресурсы. Современные приложения нуждаются в автоматическом определении метеорологических условий для повышения эффективности работы.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6472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E1C2C2">
              <a:alpha val="50000"/>
            </a:srgbClr>
          </a:solidFill>
          <a:ln w="7620">
            <a:solidFill>
              <a:srgbClr val="C7A8A8"/>
            </a:solidFill>
            <a:prstDash val="solid"/>
          </a:ln>
          <a:effectLst>
            <a:outerShdw dist="2032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1028224" y="344090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Фотография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931325"/>
            <a:ext cx="593907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Автоматическая сортировка и организация снимков по погодным условиям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206472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CCC4EC">
              <a:alpha val="50000"/>
            </a:srgbClr>
          </a:solidFill>
          <a:ln w="7620">
            <a:solidFill>
              <a:srgbClr val="B2AAD2"/>
            </a:solidFill>
            <a:prstDash val="solid"/>
          </a:ln>
          <a:effectLst>
            <a:outerShdw dist="20320" dir="2700000" algn="bl" rotWithShape="0">
              <a:srgbClr val="B2AAD2">
                <a:alpha val="100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7662982" y="344090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Автопилот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62982" y="3931325"/>
            <a:ext cx="59391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Улучшение безопасности автономного вождения в разных погодных ситуациях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118378"/>
            <a:ext cx="6407944" cy="2047994"/>
          </a:xfrm>
          <a:prstGeom prst="roundRect">
            <a:avLst>
              <a:gd name="adj" fmla="val 4652"/>
            </a:avLst>
          </a:prstGeom>
          <a:solidFill>
            <a:srgbClr val="B4DAE4">
              <a:alpha val="50000"/>
            </a:srgbClr>
          </a:solidFill>
          <a:ln w="7620">
            <a:solidFill>
              <a:srgbClr val="9AC0CA"/>
            </a:solidFill>
            <a:prstDash val="solid"/>
          </a:ln>
          <a:effectLst>
            <a:outerShdw dist="20320" dir="2700000" algn="bl" rotWithShape="0">
              <a:srgbClr val="9AC0CA">
                <a:alpha val="100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1028224" y="535281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Мониторинг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28224" y="5843230"/>
            <a:ext cx="593907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Автоматизация метеорологических наблюдений и анализа данных, для наиболее удачного прогнозирования погоды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5118378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E1C2C2">
              <a:alpha val="50000"/>
            </a:srgbClr>
          </a:solidFill>
          <a:ln w="7620">
            <a:solidFill>
              <a:srgbClr val="C7A8A8"/>
            </a:solidFill>
            <a:prstDash val="solid"/>
          </a:ln>
          <a:effectLst>
            <a:outerShdw dist="2032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7662982" y="535281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Приложения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62982" y="5843230"/>
            <a:ext cx="59391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Контекстный анализ фото в мобильных приложениях и сервисах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5088"/>
            <a:ext cx="6229945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Цель и задачи проекта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754029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Разработать функционирующую систему автоматической классификации погодных условий (sunny, cloudy, rainy, snowy, foggy) на основе методов Deep learning с точностью более 80%.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0978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C2C2">
              <a:alpha val="50000"/>
            </a:srgbClr>
          </a:solidFill>
          <a:ln w="7620">
            <a:solidFill>
              <a:srgbClr val="C7A8A8"/>
            </a:solidFill>
            <a:prstDash val="solid"/>
          </a:ln>
          <a:effectLst>
            <a:outerShdw dist="2032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6365260" y="3140393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017306" y="3175754"/>
            <a:ext cx="468380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Мультиклассовая классификация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017306" y="3666173"/>
            <a:ext cx="681930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Распознавание пяти основных типов погодных условий на изображениях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48456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C4EC">
              <a:alpha val="50000"/>
            </a:srgbClr>
          </a:solidFill>
          <a:ln w="7620">
            <a:solidFill>
              <a:srgbClr val="B2AAD2"/>
            </a:solidFill>
            <a:prstDash val="solid"/>
          </a:ln>
          <a:effectLst>
            <a:outerShdw dist="20320" dir="2700000" algn="bl" rotWithShape="0">
              <a:srgbClr val="B2AAD2">
                <a:alpha val="10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6365260" y="4888111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7017306" y="4923472"/>
            <a:ext cx="315789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Сравнение архитектур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413891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Оценка производительности методов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2304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B4DAE4">
              <a:alpha val="50000"/>
            </a:srgbClr>
          </a:solidFill>
          <a:ln w="7620">
            <a:solidFill>
              <a:srgbClr val="9AC0CA"/>
            </a:solidFill>
            <a:prstDash val="solid"/>
          </a:ln>
          <a:effectLst>
            <a:outerShdw dist="20320" dir="2700000" algn="bl" rotWithShape="0">
              <a:srgbClr val="9AC0CA">
                <a:alpha val="10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365260" y="6272927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017306" y="630828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Прототип системы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7306" y="6798707"/>
            <a:ext cx="681930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Создание работающего классификатора с интеграцией в приложение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2348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Выбор датасетов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68103"/>
            <a:ext cx="3498771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Multiclass Weather Dataset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549247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Источник: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Vijay Giitk (Kaggle)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1622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4 класса погоды: sunrise, shine, rain, cloudy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558421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~1000 изображений на класс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000619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Высокое качество разметки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442817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Сбалансированное распределение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1968103"/>
            <a:ext cx="352067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Дополнительный датасет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2549247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Источник: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Pratik (Kaggle)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311622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4 основных класса: cloudy, rain, shine, sunrise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3558421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Разнообразные сценарии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000619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Изображения реального мира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4442817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Дополнительная валидация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140166"/>
            <a:ext cx="13042821" cy="2397085"/>
          </a:xfrm>
          <a:prstGeom prst="roundRect">
            <a:avLst>
              <a:gd name="adj" fmla="val 397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801410" y="514778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801529" y="5147786"/>
            <a:ext cx="6601063" cy="650319"/>
          </a:xfrm>
          <a:prstGeom prst="roundRect">
            <a:avLst>
              <a:gd name="adj" fmla="val 14649"/>
            </a:avLst>
          </a:prstGeom>
          <a:solidFill>
            <a:srgbClr val="F2F2F2"/>
          </a:solidFill>
        </p:spPr>
      </p:sp>
      <p:sp>
        <p:nvSpPr>
          <p:cNvPr id="18" name="Text 16"/>
          <p:cNvSpPr/>
          <p:nvPr/>
        </p:nvSpPr>
        <p:spPr>
          <a:xfrm>
            <a:off x="1028343" y="5291495"/>
            <a:ext cx="614362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Объединенные классы: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02592" y="5147786"/>
            <a:ext cx="6426398" cy="650319"/>
          </a:xfrm>
          <a:prstGeom prst="rect">
            <a:avLst/>
          </a:prstGeom>
          <a:solidFill>
            <a:srgbClr val="F2F2F2"/>
          </a:solidFill>
        </p:spPr>
      </p:sp>
      <p:sp>
        <p:nvSpPr>
          <p:cNvPr id="20" name="Text 18"/>
          <p:cNvSpPr/>
          <p:nvPr/>
        </p:nvSpPr>
        <p:spPr>
          <a:xfrm>
            <a:off x="7633216" y="5291495"/>
            <a:ext cx="596896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801410" y="5798106"/>
            <a:ext cx="13027581" cy="1149310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22" name="Shape 20"/>
          <p:cNvSpPr/>
          <p:nvPr/>
        </p:nvSpPr>
        <p:spPr>
          <a:xfrm>
            <a:off x="801529" y="5798106"/>
            <a:ext cx="6601063" cy="1149310"/>
          </a:xfrm>
          <a:prstGeom prst="rect">
            <a:avLst/>
          </a:prstGeom>
          <a:solidFill>
            <a:srgbClr val="F2F2F2"/>
          </a:solidFill>
        </p:spPr>
      </p:sp>
      <p:sp>
        <p:nvSpPr>
          <p:cNvPr id="23" name="Text 21"/>
          <p:cNvSpPr/>
          <p:nvPr/>
        </p:nvSpPr>
        <p:spPr>
          <a:xfrm>
            <a:off x="1028343" y="5941814"/>
            <a:ext cx="614362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cloudy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028343" y="6440805"/>
            <a:ext cx="614362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402592" y="5798106"/>
            <a:ext cx="6426398" cy="1149310"/>
          </a:xfrm>
          <a:prstGeom prst="rect">
            <a:avLst/>
          </a:prstGeom>
          <a:solidFill>
            <a:srgbClr val="F2F2F2"/>
          </a:solidFill>
        </p:spPr>
      </p:sp>
      <p:sp>
        <p:nvSpPr>
          <p:cNvPr id="26" name="Text 24"/>
          <p:cNvSpPr/>
          <p:nvPr/>
        </p:nvSpPr>
        <p:spPr>
          <a:xfrm>
            <a:off x="7633216" y="5941814"/>
            <a:ext cx="596896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rainy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801410" y="6947416"/>
            <a:ext cx="13027581" cy="582216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801529" y="6947416"/>
            <a:ext cx="6601063" cy="582216"/>
          </a:xfrm>
          <a:prstGeom prst="rect">
            <a:avLst/>
          </a:prstGeom>
          <a:solidFill>
            <a:srgbClr val="F2F2F2"/>
          </a:solidFill>
        </p:spPr>
      </p:sp>
      <p:sp>
        <p:nvSpPr>
          <p:cNvPr id="29" name="Text 27"/>
          <p:cNvSpPr/>
          <p:nvPr/>
        </p:nvSpPr>
        <p:spPr>
          <a:xfrm>
            <a:off x="1028343" y="7091124"/>
            <a:ext cx="614362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sunny (включает shine, sunrise)</a:t>
            </a:r>
            <a:endParaRPr lang="en-US" sz="1750" dirty="0"/>
          </a:p>
        </p:txBody>
      </p:sp>
      <p:sp>
        <p:nvSpPr>
          <p:cNvPr id="30" name="Shape 28"/>
          <p:cNvSpPr/>
          <p:nvPr/>
        </p:nvSpPr>
        <p:spPr>
          <a:xfrm>
            <a:off x="7402592" y="6947416"/>
            <a:ext cx="6426398" cy="582216"/>
          </a:xfrm>
          <a:prstGeom prst="rect">
            <a:avLst/>
          </a:prstGeom>
          <a:solidFill>
            <a:srgbClr val="F2F2F2"/>
          </a:solidFill>
        </p:spPr>
      </p:sp>
      <p:sp>
        <p:nvSpPr>
          <p:cNvPr id="31" name="Text 29"/>
          <p:cNvSpPr/>
          <p:nvPr/>
        </p:nvSpPr>
        <p:spPr>
          <a:xfrm>
            <a:off x="7633216" y="7091124"/>
            <a:ext cx="596896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E7C7B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foggy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400" y="1500426"/>
            <a:ext cx="654129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Примеры</a:t>
            </a:r>
            <a:endParaRPr lang="en-US" sz="4450" dirty="0">
              <a:solidFill>
                <a:srgbClr val="4B6981"/>
              </a:solidFill>
              <a:latin typeface="Playfair Display Semi Bold" pitchFamily="34" charset="0"/>
              <a:ea typeface="Playfair Display Semi Bold" pitchFamily="34" charset="-122"/>
              <a:cs typeface="Playfair Display Semi Bold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изображений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4" name="Изображение 3" descr="загруженное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08295" y="420370"/>
            <a:ext cx="8778240" cy="72053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0334" y="605195"/>
            <a:ext cx="6170533" cy="61888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Архитектуры нейросетей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70334" y="1620203"/>
            <a:ext cx="13089731" cy="3169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Сравнительный анализ трёх современных моделей компьютерного зрения для классификации погоды: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70334" y="2159913"/>
            <a:ext cx="4231243" cy="5468183"/>
          </a:xfrm>
          <a:prstGeom prst="roundRect">
            <a:avLst>
              <a:gd name="adj" fmla="val 1966"/>
            </a:avLst>
          </a:prstGeom>
          <a:solidFill>
            <a:srgbClr val="FFFAF6"/>
          </a:solidFill>
          <a:ln w="22860">
            <a:solidFill>
              <a:srgbClr val="E1C2C2"/>
            </a:solidFill>
            <a:prstDash val="solid"/>
          </a:ln>
          <a:effectLst>
            <a:outerShdw dist="17780" dir="2700000" algn="bl" rotWithShape="0">
              <a:srgbClr val="E1C2C2">
                <a:alpha val="100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793194" y="2182773"/>
            <a:ext cx="4185523" cy="594241"/>
          </a:xfrm>
          <a:prstGeom prst="roundRect">
            <a:avLst>
              <a:gd name="adj" fmla="val 9385"/>
            </a:avLst>
          </a:prstGeom>
          <a:solidFill>
            <a:srgbClr val="E1C2C2">
              <a:alpha val="50000"/>
            </a:srgbClr>
          </a:solidFill>
          <a:effectLst>
            <a:outerShdw dist="1778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2737366" y="2290405"/>
            <a:ext cx="297061" cy="3713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991195" y="2975015"/>
            <a:ext cx="3602831" cy="3095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CNN</a:t>
            </a:r>
            <a:r>
              <a:rPr lang="en-US" sz="19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 (кастомная архитектура)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91195" y="3403402"/>
            <a:ext cx="3789521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Ручной дизайн последовательных слоёв (Conv2D, Pooling, Dense)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991195" y="4106585"/>
            <a:ext cx="3789521" cy="12677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Полный контроль над архитектурой, интерпретируемость, требует тонкой настройки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991195" y="5443657"/>
            <a:ext cx="3789521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Средняя эффективность, зависящая от глубины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5199578" y="2159913"/>
            <a:ext cx="4231243" cy="5468183"/>
          </a:xfrm>
          <a:prstGeom prst="roundRect">
            <a:avLst>
              <a:gd name="adj" fmla="val 1966"/>
            </a:avLst>
          </a:prstGeom>
          <a:solidFill>
            <a:srgbClr val="FFFAF6"/>
          </a:solidFill>
          <a:ln w="22860">
            <a:solidFill>
              <a:srgbClr val="CCC4EC"/>
            </a:solidFill>
            <a:prstDash val="solid"/>
          </a:ln>
          <a:effectLst>
            <a:outerShdw dist="17780" dir="2700000" algn="bl" rotWithShape="0">
              <a:srgbClr val="CCC4EC">
                <a:alpha val="100000"/>
              </a:srgbClr>
            </a:outerShdw>
          </a:effectLst>
        </p:spPr>
        <p:txBody>
          <a:bodyPr/>
          <a:p>
            <a:endParaRPr lang="ru-RU" altLang="en-US"/>
          </a:p>
        </p:txBody>
      </p:sp>
      <p:sp>
        <p:nvSpPr>
          <p:cNvPr id="12" name="Shape 10"/>
          <p:cNvSpPr/>
          <p:nvPr/>
        </p:nvSpPr>
        <p:spPr>
          <a:xfrm>
            <a:off x="5222438" y="2182773"/>
            <a:ext cx="4185523" cy="594241"/>
          </a:xfrm>
          <a:prstGeom prst="roundRect">
            <a:avLst>
              <a:gd name="adj" fmla="val 9385"/>
            </a:avLst>
          </a:prstGeom>
          <a:solidFill>
            <a:srgbClr val="CCC4EC">
              <a:alpha val="50000"/>
            </a:srgbClr>
          </a:solidFill>
          <a:effectLst>
            <a:outerShdw dist="17780" dir="2700000" algn="bl" rotWithShape="0">
              <a:srgbClr val="B2AAD2">
                <a:alpha val="10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7166610" y="2290405"/>
            <a:ext cx="297061" cy="3713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5420439" y="2975015"/>
            <a:ext cx="3789521" cy="619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EfficientNet-B0</a:t>
            </a:r>
            <a:r>
              <a:rPr lang="en-US" sz="19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 (transfer learning)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5420439" y="3712964"/>
            <a:ext cx="3789521" cy="12677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Transfer learning, использует составное масштабирование по глубине/ширине/разрешению входного изображения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5420439" y="5050036"/>
            <a:ext cx="3789521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Оптимальное соотношение точности и сложности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5420360" y="5753100"/>
            <a:ext cx="3789680" cy="7639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Автоматизированный дизайн, State-of-the-art для небольших моделей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5420439" y="6516807"/>
            <a:ext cx="3789521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Хорошая точность при умеренном размере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9628823" y="2159913"/>
            <a:ext cx="4231243" cy="5468183"/>
          </a:xfrm>
          <a:prstGeom prst="roundRect">
            <a:avLst>
              <a:gd name="adj" fmla="val 1966"/>
            </a:avLst>
          </a:prstGeom>
          <a:solidFill>
            <a:srgbClr val="FFFAF6"/>
          </a:solidFill>
          <a:ln w="22860">
            <a:solidFill>
              <a:srgbClr val="B4DAE4"/>
            </a:solidFill>
            <a:prstDash val="solid"/>
          </a:ln>
          <a:effectLst>
            <a:outerShdw dist="17780" dir="2700000" algn="bl" rotWithShape="0">
              <a:srgbClr val="B4DAE4">
                <a:alpha val="100000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9651683" y="2182773"/>
            <a:ext cx="4185523" cy="594241"/>
          </a:xfrm>
          <a:prstGeom prst="roundRect">
            <a:avLst>
              <a:gd name="adj" fmla="val 9385"/>
            </a:avLst>
          </a:prstGeom>
          <a:solidFill>
            <a:srgbClr val="B4DAE4">
              <a:alpha val="50000"/>
            </a:srgbClr>
          </a:solidFill>
          <a:effectLst>
            <a:outerShdw dist="17780" dir="2700000" algn="bl" rotWithShape="0">
              <a:srgbClr val="9AC0CA">
                <a:alpha val="10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11595854" y="2290405"/>
            <a:ext cx="297061" cy="3713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000000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22" name="Text 20"/>
          <p:cNvSpPr/>
          <p:nvPr/>
        </p:nvSpPr>
        <p:spPr>
          <a:xfrm>
            <a:off x="9849683" y="2975015"/>
            <a:ext cx="3577352" cy="3095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MobileNetV2</a:t>
            </a:r>
            <a:r>
              <a:rPr lang="en-US" sz="19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 (transfer learning)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9849683" y="3403402"/>
            <a:ext cx="3789521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Transfer learning, инвертированные остатки,  глубинная свертка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9849683" y="4106585"/>
            <a:ext cx="3789521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Высокая, оптимизирована для мобильных устройств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9849683" y="4809768"/>
            <a:ext cx="3789521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Лёгкая, быстрая инференция с предобучением на ImageNet 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9849683" y="5512951"/>
            <a:ext cx="3789521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Низкое энергопотребление и высокая скорость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7111"/>
            <a:ext cx="8200192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Метрики оценки и сравнение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5951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Для объективной оценки моделей применяются многоуровневые метрики производительности: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857256" y="268521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Точность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175635"/>
            <a:ext cx="3898702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Доля правильно классифицированных изображений на тестовой выборке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2874" y="3895963"/>
            <a:ext cx="339328" cy="3393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37790" y="247757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F1-score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2967990"/>
            <a:ext cx="3898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Гармоническое среднее точности и полноты для сбалансированной оценки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39169" y="3315533"/>
            <a:ext cx="339328" cy="33932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051256" y="439685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Скорость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0051256" y="4887278"/>
            <a:ext cx="378535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Время инференса одного изображения в миллисекундах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43117" y="4835128"/>
            <a:ext cx="339328" cy="339328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937790" y="595324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Память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9937790" y="6443663"/>
            <a:ext cx="3898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Потребление видеопамяти GPU и оперативной памяти при обучении</a:t>
            </a:r>
            <a:endParaRPr lang="en-US" sz="1750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39169" y="6354723"/>
            <a:ext cx="339328" cy="339328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1857256" y="57455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Работоспособность</a:t>
            </a:r>
            <a:endParaRPr lang="en-US" sz="2200" dirty="0"/>
          </a:p>
        </p:txBody>
      </p:sp>
      <p:sp>
        <p:nvSpPr>
          <p:cNvPr id="21" name="Text 11"/>
          <p:cNvSpPr/>
          <p:nvPr/>
        </p:nvSpPr>
        <p:spPr>
          <a:xfrm>
            <a:off x="793790" y="6236018"/>
            <a:ext cx="389870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Устойчивость к шуму, искажениям и нетипичным условиям</a:t>
            </a:r>
            <a:endParaRPr lang="en-US" sz="1750" dirty="0"/>
          </a:p>
        </p:txBody>
      </p:sp>
      <p:pic>
        <p:nvPicPr>
          <p:cNvPr id="22" name="Image 8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23" name="Image 9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52874" y="5774293"/>
            <a:ext cx="339328" cy="3393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42574"/>
            <a:ext cx="8698587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Временной график реализации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04981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Трёхэтапный план разработки с ясными вехами и доставляемыми артефактами на каждом этапе: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003477"/>
            <a:ext cx="4196358" cy="2683431"/>
          </a:xfrm>
          <a:prstGeom prst="roundRect">
            <a:avLst>
              <a:gd name="adj" fmla="val 3550"/>
            </a:avLst>
          </a:prstGeom>
          <a:solidFill>
            <a:srgbClr val="FFFAF6"/>
          </a:solidFill>
          <a:ln w="30480">
            <a:solidFill>
              <a:srgbClr val="E1C2C2"/>
            </a:solidFill>
            <a:prstDash val="solid"/>
          </a:ln>
          <a:effectLst>
            <a:outerShdw dist="20320" dir="2700000" algn="bl" rotWithShape="0">
              <a:srgbClr val="E1C2C2">
                <a:alpha val="100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824270" y="4033957"/>
            <a:ext cx="4135398" cy="226814"/>
          </a:xfrm>
          <a:prstGeom prst="roundRect">
            <a:avLst>
              <a:gd name="adj" fmla="val 25877"/>
            </a:avLst>
          </a:prstGeom>
          <a:solidFill>
            <a:srgbClr val="E1C2C2">
              <a:alpha val="50000"/>
            </a:srgbClr>
          </a:solidFill>
          <a:effectLst>
            <a:outerShdw dist="20320" dir="2700000" algn="bl" rotWithShape="0">
              <a:srgbClr val="C7A8A8">
                <a:alpha val="10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1051084" y="448758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Ноябрь: Подготовка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51084" y="4978003"/>
            <a:ext cx="368177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Загрузка данных, анализ распределения классов, предобработка изображений, аугментация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663196"/>
            <a:ext cx="4196358" cy="3023711"/>
          </a:xfrm>
          <a:prstGeom prst="roundRect">
            <a:avLst>
              <a:gd name="adj" fmla="val 3151"/>
            </a:avLst>
          </a:prstGeom>
          <a:solidFill>
            <a:srgbClr val="FFFAF6"/>
          </a:solidFill>
          <a:ln w="30480">
            <a:solidFill>
              <a:srgbClr val="CCC4EC"/>
            </a:solidFill>
            <a:prstDash val="solid"/>
          </a:ln>
          <a:effectLst>
            <a:outerShdw dist="20320" dir="2700000" algn="bl" rotWithShape="0">
              <a:srgbClr val="CCC4EC">
                <a:alpha val="100000"/>
              </a:srgbClr>
            </a:outerShdw>
          </a:effectLst>
        </p:spPr>
      </p:sp>
      <p:sp>
        <p:nvSpPr>
          <p:cNvPr id="9" name="Shape 7"/>
          <p:cNvSpPr/>
          <p:nvPr/>
        </p:nvSpPr>
        <p:spPr>
          <a:xfrm>
            <a:off x="5247442" y="3693676"/>
            <a:ext cx="4135398" cy="226814"/>
          </a:xfrm>
          <a:prstGeom prst="roundRect">
            <a:avLst>
              <a:gd name="adj" fmla="val 25877"/>
            </a:avLst>
          </a:prstGeom>
          <a:solidFill>
            <a:srgbClr val="CCC4EC">
              <a:alpha val="50000"/>
            </a:srgbClr>
          </a:solidFill>
          <a:effectLst>
            <a:outerShdw dist="20320" dir="2700000" algn="bl" rotWithShape="0">
              <a:srgbClr val="B2AAD2">
                <a:alpha val="10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5474256" y="414730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Ноябрь: Разработка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474256" y="4637722"/>
            <a:ext cx="3681770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Реализация моделей, обучение, оптимизация, сравнительный анализ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323034"/>
            <a:ext cx="4196358" cy="3363873"/>
          </a:xfrm>
          <a:prstGeom prst="roundRect">
            <a:avLst>
              <a:gd name="adj" fmla="val 2832"/>
            </a:avLst>
          </a:prstGeom>
          <a:solidFill>
            <a:srgbClr val="FFFAF6"/>
          </a:solidFill>
          <a:ln w="30480">
            <a:solidFill>
              <a:srgbClr val="B4DAE4"/>
            </a:solidFill>
            <a:prstDash val="solid"/>
          </a:ln>
          <a:effectLst>
            <a:outerShdw dist="20320" dir="2700000" algn="bl" rotWithShape="0">
              <a:srgbClr val="B4DAE4">
                <a:alpha val="100000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9670613" y="3353514"/>
            <a:ext cx="4135398" cy="226814"/>
          </a:xfrm>
          <a:prstGeom prst="roundRect">
            <a:avLst>
              <a:gd name="adj" fmla="val 25877"/>
            </a:avLst>
          </a:prstGeom>
          <a:solidFill>
            <a:srgbClr val="B4DAE4">
              <a:alpha val="50000"/>
            </a:srgbClr>
          </a:solidFill>
          <a:effectLst>
            <a:outerShdw dist="20320" dir="2700000" algn="bl" rotWithShape="0">
              <a:srgbClr val="9AC0CA">
                <a:alpha val="10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9897427" y="3807143"/>
            <a:ext cx="318575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F655D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Декабрь: Финализация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897427" y="4297561"/>
            <a:ext cx="3681770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Создание прототипа, подготовка отчётности и финальная доработка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96434"/>
            <a:ext cx="737580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Технический стек проекта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272189"/>
            <a:ext cx="3501509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Библиотеки и фреймворки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207663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Python 3.8+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— основной язык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012763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TensorFlow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— глубокое обучение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817864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OpenCV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— обработка изображений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622965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NumPy, Pandas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— анализ данных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6428065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Scikit-learn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— метрики и валидация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2272189"/>
            <a:ext cx="3501509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B6981"/>
                </a:solidFill>
                <a:latin typeface="Playfair Display Semi Bold" pitchFamily="34" charset="0"/>
                <a:ea typeface="Playfair Display Semi Bold" pitchFamily="34" charset="-122"/>
                <a:cs typeface="Playfair Display Semi Bold" pitchFamily="34" charset="-120"/>
              </a:rPr>
              <a:t>Инфраструктура и инструменты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342721" y="3207663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Google Colab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— основная рабочая среда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4012763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GitHub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— контроль версий кода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4817864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Google Drive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— хранение данных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42721" y="5622965"/>
            <a:ext cx="35015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SzPct val="100000"/>
              <a:buNone/>
            </a:pPr>
            <a:r>
              <a:rPr lang="en-US" sz="1750" b="1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Weights &amp; Biases</a:t>
            </a:r>
            <a:r>
              <a:rPr lang="en-US" sz="1750" dirty="0">
                <a:solidFill>
                  <a:srgbClr val="6F655D"/>
                </a:solidFill>
                <a:latin typeface="Public Sans" pitchFamily="34" charset="0"/>
                <a:ea typeface="Public Sans" pitchFamily="34" charset="-122"/>
                <a:cs typeface="Public Sans" pitchFamily="34" charset="-120"/>
              </a:rPr>
              <a:t> — мониторинг экспериментов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7581</Words>
  <Application>WPS Presentation</Application>
  <PresentationFormat>On-screen Show (16:9)</PresentationFormat>
  <Paragraphs>327</Paragraphs>
  <Slides>18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SimSun</vt:lpstr>
      <vt:lpstr>Wingdings</vt:lpstr>
      <vt:lpstr>Playfair Display Semi Bold</vt:lpstr>
      <vt:lpstr>Playfair Display Semi Bold</vt:lpstr>
      <vt:lpstr>Playfair Display Semi Bold</vt:lpstr>
      <vt:lpstr>Public Sans</vt:lpstr>
      <vt:lpstr>Public Sans</vt:lpstr>
      <vt:lpstr>Public Sans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Lenovo</cp:lastModifiedBy>
  <cp:revision>7</cp:revision>
  <dcterms:created xsi:type="dcterms:W3CDTF">2025-12-16T06:52:00Z</dcterms:created>
  <dcterms:modified xsi:type="dcterms:W3CDTF">2025-12-16T07:50:18Z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3FE58487D05542C4A2F65016FE34597C_13</vt:lpwstr>
  </property>
  <property fmtid="{D5CDD505-2E9C-101B-9397-08002B2CF9AE}" pid="3" name="KSOProductBuildVer">
    <vt:lpwstr>1049-12.2.0.23155</vt:lpwstr>
  </property>
</Properties>
</file>